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4"/>
  </p:notesMasterIdLst>
  <p:handoutMasterIdLst>
    <p:handoutMasterId r:id="rId25"/>
  </p:handoutMasterIdLst>
  <p:sldIdLst>
    <p:sldId id="265" r:id="rId2"/>
    <p:sldId id="310" r:id="rId3"/>
    <p:sldId id="311" r:id="rId4"/>
    <p:sldId id="320" r:id="rId5"/>
    <p:sldId id="321" r:id="rId6"/>
    <p:sldId id="339" r:id="rId7"/>
    <p:sldId id="330" r:id="rId8"/>
    <p:sldId id="322" r:id="rId9"/>
    <p:sldId id="329" r:id="rId10"/>
    <p:sldId id="323" r:id="rId11"/>
    <p:sldId id="324" r:id="rId12"/>
    <p:sldId id="331" r:id="rId13"/>
    <p:sldId id="332" r:id="rId14"/>
    <p:sldId id="333" r:id="rId15"/>
    <p:sldId id="314" r:id="rId16"/>
    <p:sldId id="340" r:id="rId17"/>
    <p:sldId id="335" r:id="rId18"/>
    <p:sldId id="336" r:id="rId19"/>
    <p:sldId id="337" r:id="rId20"/>
    <p:sldId id="338" r:id="rId21"/>
    <p:sldId id="319" r:id="rId22"/>
    <p:sldId id="334" r:id="rId23"/>
  </p:sldIdLst>
  <p:sldSz cx="12188825" cy="6858000"/>
  <p:notesSz cx="6858000" cy="9144000"/>
  <p:custDataLst>
    <p:tags r:id="rId26"/>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39"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689" autoAdjust="0"/>
    <p:restoredTop sz="95033" autoAdjust="0"/>
  </p:normalViewPr>
  <p:slideViewPr>
    <p:cSldViewPr showGuides="1">
      <p:cViewPr varScale="1">
        <p:scale>
          <a:sx n="82" d="100"/>
          <a:sy n="82" d="100"/>
        </p:scale>
        <p:origin x="782" y="77"/>
      </p:cViewPr>
      <p:guideLst>
        <p:guide pos="3839"/>
        <p:guide orient="horz" pos="2160"/>
      </p:guideLst>
    </p:cSldViewPr>
  </p:slideViewPr>
  <p:outlineViewPr>
    <p:cViewPr>
      <p:scale>
        <a:sx n="33" d="100"/>
        <a:sy n="33" d="100"/>
      </p:scale>
      <p:origin x="0" y="0"/>
    </p:cViewPr>
  </p:outlineViewPr>
  <p:notesTextViewPr>
    <p:cViewPr>
      <p:scale>
        <a:sx n="1" d="1"/>
        <a:sy n="1" d="1"/>
      </p:scale>
      <p:origin x="0" y="0"/>
    </p:cViewPr>
  </p:notesTextViewPr>
  <p:notesViewPr>
    <p:cSldViewPr showGuides="1">
      <p:cViewPr varScale="1">
        <p:scale>
          <a:sx n="63" d="100"/>
          <a:sy n="63" d="100"/>
        </p:scale>
        <p:origin x="1986" y="10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gs" Target="tags/tag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9088EAF-6ECA-4616-85EF-35AA19C641F3}" type="datetimeFigureOut">
              <a:rPr lang="en-US"/>
              <a:t>12/13/2023</a:t>
            </a:fld>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9F912AB-2776-42F2-A957-313FC7EFEDB9}" type="slidenum">
              <a:rPr/>
              <a:t>‹#›</a:t>
            </a:fld>
            <a:endParaRPr/>
          </a:p>
        </p:txBody>
      </p:sp>
    </p:spTree>
    <p:extLst>
      <p:ext uri="{BB962C8B-B14F-4D97-AF65-F5344CB8AC3E}">
        <p14:creationId xmlns:p14="http://schemas.microsoft.com/office/powerpoint/2010/main" val="393206574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ABD2D7A-D230-4F91-BD59-0A39C2703BA8}" type="datetimeFigureOut">
              <a:rPr lang="en-US"/>
              <a:t>12/13/2023</a:t>
            </a:fld>
            <a:endParaRPr/>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93199CD-3E1B-4AE6-990F-76F925F5EA9F}" type="slidenum">
              <a:rPr/>
              <a:t>‹#›</a:t>
            </a:fld>
            <a:endParaRPr/>
          </a:p>
        </p:txBody>
      </p:sp>
    </p:spTree>
    <p:extLst>
      <p:ext uri="{BB962C8B-B14F-4D97-AF65-F5344CB8AC3E}">
        <p14:creationId xmlns:p14="http://schemas.microsoft.com/office/powerpoint/2010/main" val="42765798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065214" y="1828800"/>
            <a:ext cx="8229600" cy="2895600"/>
          </a:xfrm>
        </p:spPr>
        <p:txBody>
          <a:bodyPr anchor="b">
            <a:normAutofit/>
          </a:bodyPr>
          <a:lstStyle>
            <a:lvl1pPr>
              <a:lnSpc>
                <a:spcPct val="80000"/>
              </a:lnSpc>
              <a:defRPr sz="6600">
                <a:solidFill>
                  <a:schemeClr val="tx1"/>
                </a:solidFill>
              </a:defRPr>
            </a:lvl1pPr>
          </a:lstStyle>
          <a:p>
            <a:r>
              <a:rPr lang="en-US"/>
              <a:t>Click to edit Master title style</a:t>
            </a:r>
            <a:endParaRPr/>
          </a:p>
        </p:txBody>
      </p:sp>
      <p:sp>
        <p:nvSpPr>
          <p:cNvPr id="3" name="Subtitle 2"/>
          <p:cNvSpPr>
            <a:spLocks noGrp="1"/>
          </p:cNvSpPr>
          <p:nvPr>
            <p:ph type="subTitle" idx="1"/>
          </p:nvPr>
        </p:nvSpPr>
        <p:spPr>
          <a:xfrm>
            <a:off x="1065213" y="4800600"/>
            <a:ext cx="8229600" cy="1219200"/>
          </a:xfrm>
        </p:spPr>
        <p:txBody>
          <a:bodyPr>
            <a:normAutofit/>
          </a:bodyPr>
          <a:lstStyle>
            <a:lvl1pPr marL="0" indent="0" algn="l">
              <a:spcBef>
                <a:spcPts val="0"/>
              </a:spcBef>
              <a:buNone/>
              <a:defRPr sz="2000" cap="all" spc="200" baseline="0">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a:p>
        </p:txBody>
      </p:sp>
    </p:spTree>
    <p:extLst>
      <p:ext uri="{BB962C8B-B14F-4D97-AF65-F5344CB8AC3E}">
        <p14:creationId xmlns:p14="http://schemas.microsoft.com/office/powerpoint/2010/main" val="94999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03F41C87-7AD9-4845-A077-840E4A0F3F06}" type="datetimeFigureOut">
              <a:rPr lang="en-US"/>
              <a:t>12/13/2023</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460095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42412" y="381001"/>
            <a:ext cx="1524001" cy="5638800"/>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1522412" y="381001"/>
            <a:ext cx="7391399" cy="56388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03F41C87-7AD9-4845-A077-840E4A0F3F06}" type="datetimeFigureOut">
              <a:rPr lang="en-US"/>
              <a:t>12/13/2023</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4079035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lvl5pPr>
              <a:defRPr/>
            </a:lvl5pPr>
            <a:lvl6pPr>
              <a:defRPr/>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endParaRPr dirty="0"/>
          </a:p>
        </p:txBody>
      </p:sp>
      <p:sp>
        <p:nvSpPr>
          <p:cNvPr id="4" name="Date Placeholder 3"/>
          <p:cNvSpPr>
            <a:spLocks noGrp="1"/>
          </p:cNvSpPr>
          <p:nvPr>
            <p:ph type="dt" sz="half" idx="10"/>
          </p:nvPr>
        </p:nvSpPr>
        <p:spPr/>
        <p:txBody>
          <a:bodyPr/>
          <a:lstStyle/>
          <a:p>
            <a:fld id="{03F41C87-7AD9-4845-A077-840E4A0F3F06}" type="datetimeFigureOut">
              <a:rPr lang="en-US"/>
              <a:t>12/13/2023</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2738254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59614" y="2514600"/>
            <a:ext cx="8692399" cy="2819400"/>
          </a:xfrm>
        </p:spPr>
        <p:txBody>
          <a:bodyPr anchor="b">
            <a:normAutofit/>
          </a:bodyPr>
          <a:lstStyle>
            <a:lvl1pPr algn="l">
              <a:lnSpc>
                <a:spcPct val="80000"/>
              </a:lnSpc>
              <a:defRPr sz="4800" b="0" cap="none" baseline="0"/>
            </a:lvl1pPr>
          </a:lstStyle>
          <a:p>
            <a:r>
              <a:rPr lang="en-US"/>
              <a:t>Click to edit Master title style</a:t>
            </a:r>
            <a:endParaRPr/>
          </a:p>
        </p:txBody>
      </p:sp>
      <p:sp>
        <p:nvSpPr>
          <p:cNvPr id="3" name="Text Placeholder 2"/>
          <p:cNvSpPr>
            <a:spLocks noGrp="1"/>
          </p:cNvSpPr>
          <p:nvPr>
            <p:ph type="body" idx="1"/>
          </p:nvPr>
        </p:nvSpPr>
        <p:spPr>
          <a:xfrm>
            <a:off x="1065213" y="5410200"/>
            <a:ext cx="8687333" cy="609601"/>
          </a:xfrm>
        </p:spPr>
        <p:txBody>
          <a:bodyPr anchor="t">
            <a:normAutofit/>
          </a:bodyPr>
          <a:lstStyle>
            <a:lvl1pPr marL="0" indent="0">
              <a:spcBef>
                <a:spcPts val="0"/>
              </a:spcBef>
              <a:buNone/>
              <a:defRPr sz="2000" cap="all" spc="200" baseline="0">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5" name="Footer Placeholder 4"/>
          <p:cNvSpPr>
            <a:spLocks noGrp="1"/>
          </p:cNvSpPr>
          <p:nvPr>
            <p:ph type="ftr" sz="quarter" idx="11"/>
          </p:nvPr>
        </p:nvSpPr>
        <p:spPr/>
        <p:txBody>
          <a:bodyPr/>
          <a:lstStyle/>
          <a:p>
            <a:endParaRPr dirty="0"/>
          </a:p>
        </p:txBody>
      </p:sp>
      <p:sp>
        <p:nvSpPr>
          <p:cNvPr id="4" name="Date Placeholder 3"/>
          <p:cNvSpPr>
            <a:spLocks noGrp="1"/>
          </p:cNvSpPr>
          <p:nvPr>
            <p:ph type="dt" sz="half" idx="10"/>
          </p:nvPr>
        </p:nvSpPr>
        <p:spPr/>
        <p:txBody>
          <a:bodyPr/>
          <a:lstStyle/>
          <a:p>
            <a:fld id="{03F41C87-7AD9-4845-A077-840E4A0F3F06}" type="datetimeFigureOut">
              <a:rPr lang="en-US"/>
              <a:t>12/13/2023</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1761813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504781" y="1905001"/>
            <a:ext cx="4419599" cy="41148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229183" y="1905001"/>
            <a:ext cx="4419600" cy="41148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Footer Placeholder 5"/>
          <p:cNvSpPr>
            <a:spLocks noGrp="1"/>
          </p:cNvSpPr>
          <p:nvPr>
            <p:ph type="ftr" sz="quarter" idx="11"/>
          </p:nvPr>
        </p:nvSpPr>
        <p:spPr/>
        <p:txBody>
          <a:bodyPr/>
          <a:lstStyle/>
          <a:p>
            <a:endParaRPr dirty="0"/>
          </a:p>
        </p:txBody>
      </p:sp>
      <p:sp>
        <p:nvSpPr>
          <p:cNvPr id="5" name="Date Placeholder 4"/>
          <p:cNvSpPr>
            <a:spLocks noGrp="1"/>
          </p:cNvSpPr>
          <p:nvPr>
            <p:ph type="dt" sz="half" idx="10"/>
          </p:nvPr>
        </p:nvSpPr>
        <p:spPr/>
        <p:txBody>
          <a:bodyPr/>
          <a:lstStyle/>
          <a:p>
            <a:fld id="{03F41C87-7AD9-4845-A077-840E4A0F3F06}" type="datetimeFigureOut">
              <a:rPr lang="en-US"/>
              <a:t>12/13/2023</a:t>
            </a:fld>
            <a:endParaRPr/>
          </a:p>
        </p:txBody>
      </p:sp>
      <p:sp>
        <p:nvSpPr>
          <p:cNvPr id="7" name="Slide Number Placeholder 6"/>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2825340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a:p>
        </p:txBody>
      </p:sp>
      <p:sp>
        <p:nvSpPr>
          <p:cNvPr id="3" name="Text Placeholder 2"/>
          <p:cNvSpPr>
            <a:spLocks noGrp="1"/>
          </p:cNvSpPr>
          <p:nvPr>
            <p:ph type="body" idx="1"/>
          </p:nvPr>
        </p:nvSpPr>
        <p:spPr>
          <a:xfrm>
            <a:off x="1522411" y="1905000"/>
            <a:ext cx="4416552" cy="762000"/>
          </a:xfrm>
        </p:spPr>
        <p:txBody>
          <a:bodyPr anchor="ctr">
            <a:noAutofit/>
          </a:bodyPr>
          <a:lstStyle>
            <a:lvl1pPr marL="0" indent="0">
              <a:spcBef>
                <a:spcPts val="0"/>
              </a:spcBef>
              <a:buNone/>
              <a:defRPr sz="2000" b="0" cap="all" spc="20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522411" y="2743201"/>
            <a:ext cx="4416552" cy="32766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6249861" y="1905000"/>
            <a:ext cx="4416552" cy="762000"/>
          </a:xfrm>
        </p:spPr>
        <p:txBody>
          <a:bodyPr anchor="ctr">
            <a:noAutofit/>
          </a:bodyPr>
          <a:lstStyle>
            <a:lvl1pPr marL="0" indent="0">
              <a:spcBef>
                <a:spcPts val="0"/>
              </a:spcBef>
              <a:buNone/>
              <a:defRPr sz="2000" b="0" cap="all" spc="20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49861" y="2743201"/>
            <a:ext cx="4416552" cy="32766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8" name="Footer Placeholder 7"/>
          <p:cNvSpPr>
            <a:spLocks noGrp="1"/>
          </p:cNvSpPr>
          <p:nvPr>
            <p:ph type="ftr" sz="quarter" idx="11"/>
          </p:nvPr>
        </p:nvSpPr>
        <p:spPr/>
        <p:txBody>
          <a:bodyPr/>
          <a:lstStyle/>
          <a:p>
            <a:endParaRPr dirty="0"/>
          </a:p>
        </p:txBody>
      </p:sp>
      <p:sp>
        <p:nvSpPr>
          <p:cNvPr id="7" name="Date Placeholder 6"/>
          <p:cNvSpPr>
            <a:spLocks noGrp="1"/>
          </p:cNvSpPr>
          <p:nvPr>
            <p:ph type="dt" sz="half" idx="10"/>
          </p:nvPr>
        </p:nvSpPr>
        <p:spPr/>
        <p:txBody>
          <a:bodyPr/>
          <a:lstStyle/>
          <a:p>
            <a:fld id="{03F41C87-7AD9-4845-A077-840E4A0F3F06}" type="datetimeFigureOut">
              <a:rPr lang="en-US"/>
              <a:t>12/13/2023</a:t>
            </a:fld>
            <a:endParaRPr/>
          </a:p>
        </p:txBody>
      </p:sp>
      <p:sp>
        <p:nvSpPr>
          <p:cNvPr id="9" name="Slide Number Placeholder 8"/>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4208419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4" name="Footer Placeholder 3"/>
          <p:cNvSpPr>
            <a:spLocks noGrp="1"/>
          </p:cNvSpPr>
          <p:nvPr>
            <p:ph type="ftr" sz="quarter" idx="11"/>
          </p:nvPr>
        </p:nvSpPr>
        <p:spPr/>
        <p:txBody>
          <a:bodyPr/>
          <a:lstStyle/>
          <a:p>
            <a:endParaRPr/>
          </a:p>
        </p:txBody>
      </p:sp>
      <p:sp>
        <p:nvSpPr>
          <p:cNvPr id="3" name="Date Placeholder 2"/>
          <p:cNvSpPr>
            <a:spLocks noGrp="1"/>
          </p:cNvSpPr>
          <p:nvPr>
            <p:ph type="dt" sz="half" idx="10"/>
          </p:nvPr>
        </p:nvSpPr>
        <p:spPr/>
        <p:txBody>
          <a:bodyPr/>
          <a:lstStyle/>
          <a:p>
            <a:fld id="{03F41C87-7AD9-4845-A077-840E4A0F3F06}" type="datetimeFigureOut">
              <a:rPr lang="en-US"/>
              <a:t>12/13/2023</a:t>
            </a:fld>
            <a:endParaRPr/>
          </a:p>
        </p:txBody>
      </p:sp>
      <p:sp>
        <p:nvSpPr>
          <p:cNvPr id="5" name="Slide Number Placeholder 4"/>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1626631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bg2"/>
        </a:solid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endParaRPr/>
          </a:p>
        </p:txBody>
      </p:sp>
      <p:sp>
        <p:nvSpPr>
          <p:cNvPr id="2" name="Date Placeholder 1"/>
          <p:cNvSpPr>
            <a:spLocks noGrp="1"/>
          </p:cNvSpPr>
          <p:nvPr>
            <p:ph type="dt" sz="half" idx="10"/>
          </p:nvPr>
        </p:nvSpPr>
        <p:spPr/>
        <p:txBody>
          <a:bodyPr/>
          <a:lstStyle/>
          <a:p>
            <a:fld id="{03F41C87-7AD9-4845-A077-840E4A0F3F06}" type="datetimeFigureOut">
              <a:rPr lang="en-US"/>
              <a:t>12/13/2023</a:t>
            </a:fld>
            <a:endParaRPr/>
          </a:p>
        </p:txBody>
      </p:sp>
      <p:sp>
        <p:nvSpPr>
          <p:cNvPr id="4" name="Slide Number Placeholder 3"/>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3607540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55604" y="1905000"/>
            <a:ext cx="3596607" cy="2667000"/>
          </a:xfrm>
        </p:spPr>
        <p:txBody>
          <a:bodyPr anchor="b">
            <a:noAutofit/>
          </a:bodyPr>
          <a:lstStyle>
            <a:lvl1pPr algn="l">
              <a:lnSpc>
                <a:spcPct val="90000"/>
              </a:lnSpc>
              <a:defRPr sz="3600" b="0" baseline="0">
                <a:solidFill>
                  <a:schemeClr val="tx1"/>
                </a:solidFill>
              </a:defRPr>
            </a:lvl1pPr>
          </a:lstStyle>
          <a:p>
            <a:r>
              <a:rPr lang="en-US"/>
              <a:t>Click to edit Master title style</a:t>
            </a:r>
            <a:endParaRPr/>
          </a:p>
        </p:txBody>
      </p:sp>
      <p:sp>
        <p:nvSpPr>
          <p:cNvPr id="4" name="Text Placeholder 3"/>
          <p:cNvSpPr>
            <a:spLocks noGrp="1"/>
          </p:cNvSpPr>
          <p:nvPr>
            <p:ph type="body" sz="half" idx="2"/>
          </p:nvPr>
        </p:nvSpPr>
        <p:spPr>
          <a:xfrm>
            <a:off x="1065213" y="4648200"/>
            <a:ext cx="3581399" cy="1371600"/>
          </a:xfrm>
        </p:spPr>
        <p:txBody>
          <a:bodyPr>
            <a:normAutofit/>
          </a:bodyPr>
          <a:lstStyle>
            <a:lvl1pPr marL="0" indent="0">
              <a:lnSpc>
                <a:spcPct val="90000"/>
              </a:lnSpc>
              <a:spcBef>
                <a:spcPts val="12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Content Placeholder 2"/>
          <p:cNvSpPr>
            <a:spLocks noGrp="1"/>
          </p:cNvSpPr>
          <p:nvPr>
            <p:ph idx="1"/>
          </p:nvPr>
        </p:nvSpPr>
        <p:spPr>
          <a:xfrm>
            <a:off x="4951414" y="685800"/>
            <a:ext cx="6400800" cy="53340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Footer Placeholder 5"/>
          <p:cNvSpPr>
            <a:spLocks noGrp="1"/>
          </p:cNvSpPr>
          <p:nvPr>
            <p:ph type="ftr" sz="quarter" idx="11"/>
          </p:nvPr>
        </p:nvSpPr>
        <p:spPr/>
        <p:txBody>
          <a:bodyPr/>
          <a:lstStyle/>
          <a:p>
            <a:endParaRPr/>
          </a:p>
        </p:txBody>
      </p:sp>
      <p:sp>
        <p:nvSpPr>
          <p:cNvPr id="5" name="Date Placeholder 4"/>
          <p:cNvSpPr>
            <a:spLocks noGrp="1"/>
          </p:cNvSpPr>
          <p:nvPr>
            <p:ph type="dt" sz="half" idx="10"/>
          </p:nvPr>
        </p:nvSpPr>
        <p:spPr/>
        <p:txBody>
          <a:bodyPr/>
          <a:lstStyle/>
          <a:p>
            <a:fld id="{03F41C87-7AD9-4845-A077-840E4A0F3F06}" type="datetimeFigureOut">
              <a:rPr lang="en-US"/>
              <a:t>12/13/2023</a:t>
            </a:fld>
            <a:endParaRPr/>
          </a:p>
        </p:txBody>
      </p:sp>
      <p:sp>
        <p:nvSpPr>
          <p:cNvPr id="7" name="Slide Number Placeholder 6"/>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2544981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55604" y="1905000"/>
            <a:ext cx="3596607" cy="2667000"/>
          </a:xfrm>
        </p:spPr>
        <p:txBody>
          <a:bodyPr anchor="b">
            <a:normAutofit/>
          </a:bodyPr>
          <a:lstStyle>
            <a:lvl1pPr algn="l">
              <a:lnSpc>
                <a:spcPct val="90000"/>
              </a:lnSpc>
              <a:defRPr sz="3600" b="0" i="0" baseline="0">
                <a:solidFill>
                  <a:schemeClr val="tx1"/>
                </a:solidFill>
              </a:defRPr>
            </a:lvl1pPr>
          </a:lstStyle>
          <a:p>
            <a:r>
              <a:rPr lang="en-US"/>
              <a:t>Click to edit Master title style</a:t>
            </a:r>
            <a:endParaRPr/>
          </a:p>
        </p:txBody>
      </p:sp>
      <p:sp>
        <p:nvSpPr>
          <p:cNvPr id="4" name="Text Placeholder 3"/>
          <p:cNvSpPr>
            <a:spLocks noGrp="1"/>
          </p:cNvSpPr>
          <p:nvPr>
            <p:ph type="body" sz="half" idx="2"/>
          </p:nvPr>
        </p:nvSpPr>
        <p:spPr>
          <a:xfrm>
            <a:off x="1065213" y="4648200"/>
            <a:ext cx="3581399" cy="1371600"/>
          </a:xfrm>
        </p:spPr>
        <p:txBody>
          <a:bodyPr>
            <a:normAutofit/>
          </a:bodyPr>
          <a:lstStyle>
            <a:lvl1pPr marL="0" indent="0">
              <a:lnSpc>
                <a:spcPct val="90000"/>
              </a:lnSpc>
              <a:spcBef>
                <a:spcPts val="12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Picture Placeholder 2" descr="An empty placeholder to add an image. Click on the placeholder and select the image that you wish to add."/>
          <p:cNvSpPr>
            <a:spLocks noGrp="1"/>
          </p:cNvSpPr>
          <p:nvPr>
            <p:ph type="pic" idx="1"/>
          </p:nvPr>
        </p:nvSpPr>
        <p:spPr>
          <a:xfrm>
            <a:off x="4951414" y="685800"/>
            <a:ext cx="6400799" cy="5334000"/>
          </a:xfrm>
          <a:solidFill>
            <a:schemeClr val="bg2"/>
          </a:solidFill>
          <a:ln w="76200">
            <a:solidFill>
              <a:schemeClr val="tx1"/>
            </a:solidFill>
            <a:miter lim="800000"/>
          </a:ln>
        </p:spPr>
        <p:txBody>
          <a:bodyPr>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6" name="Footer Placeholder 5"/>
          <p:cNvSpPr>
            <a:spLocks noGrp="1"/>
          </p:cNvSpPr>
          <p:nvPr>
            <p:ph type="ftr" sz="quarter" idx="11"/>
          </p:nvPr>
        </p:nvSpPr>
        <p:spPr/>
        <p:txBody>
          <a:bodyPr/>
          <a:lstStyle/>
          <a:p>
            <a:endParaRPr dirty="0"/>
          </a:p>
        </p:txBody>
      </p:sp>
      <p:sp>
        <p:nvSpPr>
          <p:cNvPr id="5" name="Date Placeholder 4"/>
          <p:cNvSpPr>
            <a:spLocks noGrp="1"/>
          </p:cNvSpPr>
          <p:nvPr>
            <p:ph type="dt" sz="half" idx="10"/>
          </p:nvPr>
        </p:nvSpPr>
        <p:spPr/>
        <p:txBody>
          <a:bodyPr/>
          <a:lstStyle/>
          <a:p>
            <a:fld id="{03F41C87-7AD9-4845-A077-840E4A0F3F06}" type="datetimeFigureOut">
              <a:rPr lang="en-US"/>
              <a:pPr/>
              <a:t>12/13/2023</a:t>
            </a:fld>
            <a:endParaRPr/>
          </a:p>
        </p:txBody>
      </p:sp>
      <p:sp>
        <p:nvSpPr>
          <p:cNvPr id="7" name="Slide Number Placeholder 6"/>
          <p:cNvSpPr>
            <a:spLocks noGrp="1"/>
          </p:cNvSpPr>
          <p:nvPr>
            <p:ph type="sldNum" sz="quarter" idx="12"/>
          </p:nvPr>
        </p:nvSpPr>
        <p:spPr/>
        <p:txBody>
          <a:bodyPr/>
          <a:lstStyle/>
          <a:p>
            <a:fld id="{2A013F82-EE5E-44EE-A61D-E31C6657F26F}" type="slidenum">
              <a:rPr/>
              <a:pPr/>
              <a:t>‹#›</a:t>
            </a:fld>
            <a:endParaRPr/>
          </a:p>
        </p:txBody>
      </p:sp>
    </p:spTree>
    <p:extLst>
      <p:ext uri="{BB962C8B-B14F-4D97-AF65-F5344CB8AC3E}">
        <p14:creationId xmlns:p14="http://schemas.microsoft.com/office/powerpoint/2010/main" val="2249172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22413" y="381000"/>
            <a:ext cx="9144001" cy="1371600"/>
          </a:xfrm>
          <a:prstGeom prst="rect">
            <a:avLst/>
          </a:prstGeom>
        </p:spPr>
        <p:txBody>
          <a:bodyPr vert="horz" lIns="91440" tIns="45720" rIns="91440" bIns="45720" rtlCol="0" anchor="b">
            <a:normAutofit/>
          </a:bodyPr>
          <a:lstStyle/>
          <a:p>
            <a:r>
              <a:rPr lang="en-US"/>
              <a:t>Click to edit Master title style</a:t>
            </a:r>
            <a:endParaRPr/>
          </a:p>
        </p:txBody>
      </p:sp>
      <p:sp>
        <p:nvSpPr>
          <p:cNvPr id="3" name="Text Placeholder 2"/>
          <p:cNvSpPr>
            <a:spLocks noGrp="1"/>
          </p:cNvSpPr>
          <p:nvPr>
            <p:ph type="body" idx="1"/>
          </p:nvPr>
        </p:nvSpPr>
        <p:spPr>
          <a:xfrm>
            <a:off x="1522413" y="1904999"/>
            <a:ext cx="9134391" cy="4114801"/>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3"/>
          </p:nvPr>
        </p:nvSpPr>
        <p:spPr>
          <a:xfrm>
            <a:off x="1522413" y="6400800"/>
            <a:ext cx="6553199" cy="276228"/>
          </a:xfrm>
          <a:prstGeom prst="rect">
            <a:avLst/>
          </a:prstGeom>
        </p:spPr>
        <p:txBody>
          <a:bodyPr vert="horz" lIns="91440" tIns="45720" rIns="91440" bIns="45720" rtlCol="0" anchor="ctr"/>
          <a:lstStyle>
            <a:lvl1pPr algn="l">
              <a:defRPr sz="1100">
                <a:solidFill>
                  <a:schemeClr val="tx1">
                    <a:tint val="75000"/>
                  </a:schemeClr>
                </a:solidFill>
              </a:defRPr>
            </a:lvl1pPr>
          </a:lstStyle>
          <a:p>
            <a:endParaRPr lang="en-US" dirty="0"/>
          </a:p>
        </p:txBody>
      </p:sp>
      <p:sp>
        <p:nvSpPr>
          <p:cNvPr id="4" name="Date Placeholder 3"/>
          <p:cNvSpPr>
            <a:spLocks noGrp="1"/>
          </p:cNvSpPr>
          <p:nvPr>
            <p:ph type="dt" sz="half" idx="2"/>
          </p:nvPr>
        </p:nvSpPr>
        <p:spPr>
          <a:xfrm>
            <a:off x="8226422" y="6400800"/>
            <a:ext cx="1449389" cy="276228"/>
          </a:xfrm>
          <a:prstGeom prst="rect">
            <a:avLst/>
          </a:prstGeom>
        </p:spPr>
        <p:txBody>
          <a:bodyPr vert="horz" lIns="91440" tIns="45720" rIns="91440" bIns="45720" rtlCol="0" anchor="ctr"/>
          <a:lstStyle>
            <a:lvl1pPr algn="r">
              <a:defRPr sz="1100">
                <a:solidFill>
                  <a:schemeClr val="tx1">
                    <a:tint val="75000"/>
                  </a:schemeClr>
                </a:solidFill>
              </a:defRPr>
            </a:lvl1pPr>
          </a:lstStyle>
          <a:p>
            <a:fld id="{03F41C87-7AD9-4845-A077-840E4A0F3F06}" type="datetimeFigureOut">
              <a:rPr lang="en-US" smtClean="0"/>
              <a:pPr/>
              <a:t>12/13/2023</a:t>
            </a:fld>
            <a:endParaRPr lang="en-US"/>
          </a:p>
        </p:txBody>
      </p:sp>
      <p:sp>
        <p:nvSpPr>
          <p:cNvPr id="6" name="Slide Number Placeholder 5"/>
          <p:cNvSpPr>
            <a:spLocks noGrp="1"/>
          </p:cNvSpPr>
          <p:nvPr>
            <p:ph type="sldNum" sz="quarter" idx="4"/>
          </p:nvPr>
        </p:nvSpPr>
        <p:spPr>
          <a:xfrm>
            <a:off x="9828211" y="6400800"/>
            <a:ext cx="838201" cy="276228"/>
          </a:xfrm>
          <a:prstGeom prst="rect">
            <a:avLst/>
          </a:prstGeom>
        </p:spPr>
        <p:txBody>
          <a:bodyPr vert="horz" lIns="91440" tIns="45720" rIns="91440" bIns="45720" rtlCol="0" anchor="ctr"/>
          <a:lstStyle>
            <a:lvl1pPr algn="r">
              <a:defRPr sz="1100">
                <a:solidFill>
                  <a:schemeClr val="tx1">
                    <a:tint val="75000"/>
                  </a:schemeClr>
                </a:solidFill>
              </a:defRPr>
            </a:lvl1pPr>
          </a:lstStyle>
          <a:p>
            <a:fld id="{2A013F82-EE5E-44EE-A61D-E31C6657F26F}" type="slidenum">
              <a:rPr lang="en-US" smtClean="0"/>
              <a:pPr/>
              <a:t>‹#›</a:t>
            </a:fld>
            <a:endParaRPr lang="en-US"/>
          </a:p>
        </p:txBody>
      </p:sp>
    </p:spTree>
    <p:extLst>
      <p:ext uri="{BB962C8B-B14F-4D97-AF65-F5344CB8AC3E}">
        <p14:creationId xmlns:p14="http://schemas.microsoft.com/office/powerpoint/2010/main" val="1403059996"/>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p:titleStyle>
    <p:body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39" userDrawn="1">
          <p15:clr>
            <a:srgbClr val="F26B43"/>
          </p15:clr>
        </p15:guide>
        <p15:guide id="2" orient="horz" pos="216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1065214" y="836712"/>
            <a:ext cx="8229600" cy="2895600"/>
          </a:xfrm>
        </p:spPr>
        <p:txBody>
          <a:bodyPr/>
          <a:lstStyle/>
          <a:p>
            <a:r>
              <a:rPr lang="en-US" dirty="0"/>
              <a:t>Two-Step Email Verification: A GCP Implementation</a:t>
            </a:r>
          </a:p>
        </p:txBody>
      </p:sp>
      <p:sp>
        <p:nvSpPr>
          <p:cNvPr id="4" name="Subtitle 3"/>
          <p:cNvSpPr>
            <a:spLocks noGrp="1"/>
          </p:cNvSpPr>
          <p:nvPr>
            <p:ph type="subTitle" idx="1"/>
          </p:nvPr>
        </p:nvSpPr>
        <p:spPr>
          <a:xfrm>
            <a:off x="1065213" y="4077072"/>
            <a:ext cx="8229600" cy="1800200"/>
          </a:xfrm>
        </p:spPr>
        <p:txBody>
          <a:bodyPr>
            <a:normAutofit fontScale="92500"/>
          </a:bodyPr>
          <a:lstStyle/>
          <a:p>
            <a:r>
              <a:rPr lang="it-IT" cap="none" dirty="0"/>
              <a:t>Presented by:  </a:t>
            </a:r>
            <a:r>
              <a:rPr lang="it-IT" i="1" cap="none" dirty="0"/>
              <a:t>Oluwatomisin Taiwo, Prathyusha Papysettypally, Khandakar Asef Erfan, Mahmudul Hasan, Md Ismail Hossain.</a:t>
            </a:r>
          </a:p>
          <a:p>
            <a:endParaRPr lang="it-IT" i="1" cap="none" dirty="0"/>
          </a:p>
          <a:p>
            <a:r>
              <a:rPr lang="it-IT" cap="none" dirty="0"/>
              <a:t>Supervised by: Jaspreet Bhatia</a:t>
            </a:r>
          </a:p>
          <a:p>
            <a:endParaRPr lang="it-IT" cap="none" dirty="0"/>
          </a:p>
          <a:p>
            <a:r>
              <a:rPr lang="it-IT" cap="none" dirty="0"/>
              <a:t>Assigned Project Group: 3</a:t>
            </a:r>
          </a:p>
        </p:txBody>
      </p:sp>
    </p:spTree>
    <p:extLst>
      <p:ext uri="{BB962C8B-B14F-4D97-AF65-F5344CB8AC3E}">
        <p14:creationId xmlns:p14="http://schemas.microsoft.com/office/powerpoint/2010/main" val="2808920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Services : Cloud Storage for hosting static media</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2413" y="1916832"/>
            <a:ext cx="8686701" cy="4504048"/>
          </a:xfrm>
          <a:prstGeom prst="rect">
            <a:avLst/>
          </a:prstGeom>
        </p:spPr>
      </p:pic>
    </p:spTree>
    <p:extLst>
      <p:ext uri="{BB962C8B-B14F-4D97-AF65-F5344CB8AC3E}">
        <p14:creationId xmlns:p14="http://schemas.microsoft.com/office/powerpoint/2010/main" val="1138922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9285" y="476672"/>
            <a:ext cx="9144001" cy="843880"/>
          </a:xfrm>
        </p:spPr>
        <p:txBody>
          <a:bodyPr/>
          <a:lstStyle/>
          <a:p>
            <a:r>
              <a:rPr lang="en-US" dirty="0"/>
              <a:t>Services : Cloud SQL for Relational Database</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9285" y="1484784"/>
            <a:ext cx="9622805" cy="4986819"/>
          </a:xfrm>
          <a:prstGeom prst="rect">
            <a:avLst/>
          </a:prstGeom>
        </p:spPr>
      </p:pic>
    </p:spTree>
    <p:extLst>
      <p:ext uri="{BB962C8B-B14F-4D97-AF65-F5344CB8AC3E}">
        <p14:creationId xmlns:p14="http://schemas.microsoft.com/office/powerpoint/2010/main" val="4185390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9285" y="476672"/>
            <a:ext cx="9144001" cy="843880"/>
          </a:xfrm>
        </p:spPr>
        <p:txBody>
          <a:bodyPr/>
          <a:lstStyle/>
          <a:p>
            <a:r>
              <a:rPr lang="en-US" dirty="0"/>
              <a:t>Services : Pub/Sub for Queueing Requests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9285" y="1484784"/>
            <a:ext cx="9842298" cy="5105692"/>
          </a:xfrm>
          <a:prstGeom prst="rect">
            <a:avLst/>
          </a:prstGeom>
        </p:spPr>
      </p:pic>
    </p:spTree>
    <p:extLst>
      <p:ext uri="{BB962C8B-B14F-4D97-AF65-F5344CB8AC3E}">
        <p14:creationId xmlns:p14="http://schemas.microsoft.com/office/powerpoint/2010/main" val="1985761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9285" y="476672"/>
            <a:ext cx="9144001" cy="843880"/>
          </a:xfrm>
        </p:spPr>
        <p:txBody>
          <a:bodyPr>
            <a:normAutofit fontScale="90000"/>
          </a:bodyPr>
          <a:lstStyle/>
          <a:p>
            <a:r>
              <a:rPr lang="en-US" dirty="0"/>
              <a:t>Services : Cloud Function for Delivering Email</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9285" y="1320552"/>
            <a:ext cx="9884941" cy="5127813"/>
          </a:xfrm>
          <a:prstGeom prst="rect">
            <a:avLst/>
          </a:prstGeom>
        </p:spPr>
      </p:pic>
    </p:spTree>
    <p:extLst>
      <p:ext uri="{BB962C8B-B14F-4D97-AF65-F5344CB8AC3E}">
        <p14:creationId xmlns:p14="http://schemas.microsoft.com/office/powerpoint/2010/main" val="4038476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9285" y="476672"/>
            <a:ext cx="9144001" cy="843880"/>
          </a:xfrm>
        </p:spPr>
        <p:txBody>
          <a:bodyPr>
            <a:normAutofit/>
          </a:bodyPr>
          <a:lstStyle/>
          <a:p>
            <a:r>
              <a:rPr lang="en-US" dirty="0"/>
              <a:t>Services : Complete VPC</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9285" y="1628800"/>
            <a:ext cx="9046741" cy="4692997"/>
          </a:xfrm>
          <a:prstGeom prst="rect">
            <a:avLst/>
          </a:prstGeom>
        </p:spPr>
      </p:pic>
    </p:spTree>
    <p:extLst>
      <p:ext uri="{BB962C8B-B14F-4D97-AF65-F5344CB8AC3E}">
        <p14:creationId xmlns:p14="http://schemas.microsoft.com/office/powerpoint/2010/main" val="3138005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772" y="908720"/>
            <a:ext cx="4242709" cy="1584176"/>
          </a:xfrm>
        </p:spPr>
        <p:txBody>
          <a:bodyPr>
            <a:normAutofit fontScale="90000"/>
          </a:bodyPr>
          <a:lstStyle/>
          <a:p>
            <a:r>
              <a:rPr lang="en-US" dirty="0"/>
              <a:t>Implementation Block Diagram</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42284" y="260648"/>
            <a:ext cx="6984776" cy="6408712"/>
          </a:xfrm>
          <a:prstGeom prst="rect">
            <a:avLst/>
          </a:prstGeom>
        </p:spPr>
      </p:pic>
    </p:spTree>
    <p:extLst>
      <p:ext uri="{BB962C8B-B14F-4D97-AF65-F5344CB8AC3E}">
        <p14:creationId xmlns:p14="http://schemas.microsoft.com/office/powerpoint/2010/main" val="2478160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53852" y="0"/>
            <a:ext cx="9144001" cy="1371600"/>
          </a:xfrm>
        </p:spPr>
        <p:txBody>
          <a:bodyPr anchor="b">
            <a:normAutofit/>
          </a:bodyPr>
          <a:lstStyle/>
          <a:p>
            <a:r>
              <a:rPr lang="en-US" dirty="0"/>
              <a:t>Project Demonstration Video</a:t>
            </a:r>
          </a:p>
        </p:txBody>
      </p:sp>
      <p:pic>
        <p:nvPicPr>
          <p:cNvPr id="5" name="Full System Demo (1)">
            <a:hlinkClick r:id="" action="ppaction://media"/>
            <a:extLst>
              <a:ext uri="{FF2B5EF4-FFF2-40B4-BE49-F238E27FC236}">
                <a16:creationId xmlns:a16="http://schemas.microsoft.com/office/drawing/2014/main" id="{06BD0E06-A757-7685-2978-BFA67270DDF7}"/>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21805" y="1556792"/>
            <a:ext cx="9937104" cy="4824535"/>
          </a:xfrm>
          <a:prstGeom prst="rect">
            <a:avLst/>
          </a:prstGeom>
        </p:spPr>
      </p:pic>
    </p:spTree>
    <p:extLst>
      <p:ext uri="{BB962C8B-B14F-4D97-AF65-F5344CB8AC3E}">
        <p14:creationId xmlns:p14="http://schemas.microsoft.com/office/powerpoint/2010/main" val="266025761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2338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09836" y="404664"/>
            <a:ext cx="9144001" cy="1371600"/>
          </a:xfrm>
        </p:spPr>
        <p:txBody>
          <a:bodyPr/>
          <a:lstStyle/>
          <a:p>
            <a:r>
              <a:rPr lang="en-US" b="1" dirty="0"/>
              <a:t>Future Work: Scalability and Cost</a:t>
            </a:r>
            <a:br>
              <a:rPr lang="en-US" b="1" dirty="0"/>
            </a:br>
            <a:endParaRPr lang="en-US" dirty="0"/>
          </a:p>
        </p:txBody>
      </p:sp>
      <p:sp>
        <p:nvSpPr>
          <p:cNvPr id="3" name="Rectangle 2"/>
          <p:cNvSpPr/>
          <p:nvPr/>
        </p:nvSpPr>
        <p:spPr>
          <a:xfrm>
            <a:off x="1053852" y="1700808"/>
            <a:ext cx="10585176" cy="3816429"/>
          </a:xfrm>
          <a:prstGeom prst="rect">
            <a:avLst/>
          </a:prstGeom>
        </p:spPr>
        <p:txBody>
          <a:bodyPr wrap="square">
            <a:spAutoFit/>
          </a:bodyPr>
          <a:lstStyle/>
          <a:p>
            <a:r>
              <a:rPr lang="en-US" sz="2400" b="1" dirty="0"/>
              <a:t>Expansion of Cloud SQL to Multi-Regional:</a:t>
            </a:r>
            <a:endParaRPr lang="en-US" sz="2400" dirty="0"/>
          </a:p>
          <a:p>
            <a:pPr lvl="1"/>
            <a:r>
              <a:rPr lang="en-US" sz="2400" b="1" dirty="0"/>
              <a:t>Objective: Improve data redundancy, availability, and access speed.</a:t>
            </a:r>
          </a:p>
          <a:p>
            <a:pPr marL="1200150" lvl="2" indent="-285750">
              <a:buFont typeface="Arial" panose="020B0604020202020204" pitchFamily="34" charset="0"/>
              <a:buChar char="•"/>
            </a:pPr>
            <a:r>
              <a:rPr lang="en-US" sz="2400" dirty="0"/>
              <a:t>Enhanced fault tolerance through data replication across multiple regions.</a:t>
            </a:r>
          </a:p>
          <a:p>
            <a:pPr marL="1200150" lvl="2" indent="-285750">
              <a:buFont typeface="Arial" panose="020B0604020202020204" pitchFamily="34" charset="0"/>
              <a:buChar char="•"/>
            </a:pPr>
            <a:r>
              <a:rPr lang="en-US" sz="2400" dirty="0"/>
              <a:t>Improved user experience with lower latency for a broader user base.</a:t>
            </a:r>
          </a:p>
          <a:p>
            <a:pPr lvl="2"/>
            <a:endParaRPr lang="en-US" sz="2400" dirty="0"/>
          </a:p>
          <a:p>
            <a:r>
              <a:rPr lang="en-US" sz="2400" b="1" dirty="0"/>
              <a:t>Transition to Kubernetes Engine:</a:t>
            </a:r>
            <a:endParaRPr lang="en-US" sz="2400" dirty="0"/>
          </a:p>
          <a:p>
            <a:pPr lvl="1"/>
            <a:r>
              <a:rPr lang="en-US" sz="2400" b="1" dirty="0"/>
              <a:t>Objective:</a:t>
            </a:r>
            <a:r>
              <a:rPr lang="en-US" sz="2400" dirty="0"/>
              <a:t> Enhance scalability, orchestration, and resource management.</a:t>
            </a:r>
          </a:p>
          <a:p>
            <a:pPr marL="1200150" lvl="2" indent="-285750">
              <a:buFont typeface="Arial" panose="020B0604020202020204" pitchFamily="34" charset="0"/>
              <a:buChar char="•"/>
            </a:pPr>
            <a:r>
              <a:rPr lang="en-US" sz="2400" dirty="0"/>
              <a:t>Streamlined containerized application deployment and scaling.</a:t>
            </a:r>
          </a:p>
          <a:p>
            <a:pPr marL="1200150" lvl="2" indent="-285750">
              <a:buFont typeface="Arial" panose="020B0604020202020204" pitchFamily="34" charset="0"/>
              <a:buChar char="•"/>
            </a:pPr>
            <a:r>
              <a:rPr lang="en-US" sz="2400" dirty="0"/>
              <a:t>Improved resource utilization and management.</a:t>
            </a:r>
          </a:p>
        </p:txBody>
      </p:sp>
    </p:spTree>
    <p:extLst>
      <p:ext uri="{BB962C8B-B14F-4D97-AF65-F5344CB8AC3E}">
        <p14:creationId xmlns:p14="http://schemas.microsoft.com/office/powerpoint/2010/main" val="2626602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5820" y="620688"/>
            <a:ext cx="10369151" cy="864096"/>
          </a:xfrm>
        </p:spPr>
        <p:txBody>
          <a:bodyPr>
            <a:normAutofit/>
          </a:bodyPr>
          <a:lstStyle/>
          <a:p>
            <a:r>
              <a:rPr lang="en-US" b="1" dirty="0"/>
              <a:t>Future Work: Integration of Machine Learning</a:t>
            </a:r>
            <a:endParaRPr lang="en-US" dirty="0"/>
          </a:p>
        </p:txBody>
      </p:sp>
      <p:sp>
        <p:nvSpPr>
          <p:cNvPr id="3" name="Rectangle 2"/>
          <p:cNvSpPr/>
          <p:nvPr/>
        </p:nvSpPr>
        <p:spPr>
          <a:xfrm>
            <a:off x="549796" y="2132856"/>
            <a:ext cx="11305255" cy="3323987"/>
          </a:xfrm>
          <a:prstGeom prst="rect">
            <a:avLst/>
          </a:prstGeom>
        </p:spPr>
        <p:txBody>
          <a:bodyPr wrap="square">
            <a:spAutoFit/>
          </a:bodyPr>
          <a:lstStyle/>
          <a:p>
            <a:r>
              <a:rPr lang="en-US" sz="3200" b="1" dirty="0"/>
              <a:t>   </a:t>
            </a:r>
            <a:r>
              <a:rPr lang="en-US" sz="2800" b="1" dirty="0"/>
              <a:t>Integration of Machine Learning for Image Validation:</a:t>
            </a:r>
          </a:p>
          <a:p>
            <a:endParaRPr lang="en-US" sz="2400" b="1" dirty="0"/>
          </a:p>
          <a:p>
            <a:r>
              <a:rPr lang="en-US" b="1" dirty="0"/>
              <a:t>     </a:t>
            </a:r>
            <a:r>
              <a:rPr lang="en-US" sz="2400" b="1" dirty="0"/>
              <a:t>Objective:</a:t>
            </a:r>
            <a:r>
              <a:rPr lang="en-US" sz="2400" dirty="0"/>
              <a:t> Strengthen security by validating user-uploaded images.</a:t>
            </a:r>
          </a:p>
          <a:p>
            <a:pPr marL="742950" lvl="1" indent="-285750">
              <a:buFont typeface="Arial" panose="020B0604020202020204" pitchFamily="34" charset="0"/>
              <a:buChar char="•"/>
            </a:pPr>
            <a:r>
              <a:rPr lang="en-US" sz="2800" dirty="0"/>
              <a:t>Enhanced authentication by validating the authenticity of user images.</a:t>
            </a:r>
          </a:p>
          <a:p>
            <a:pPr marL="742950" lvl="1" indent="-285750">
              <a:buFont typeface="Arial" panose="020B0604020202020204" pitchFamily="34" charset="0"/>
              <a:buChar char="•"/>
            </a:pPr>
            <a:r>
              <a:rPr lang="en-US" sz="2800" dirty="0"/>
              <a:t>Mitigation of potential security risks associated with manipulated images.</a:t>
            </a:r>
          </a:p>
          <a:p>
            <a:pPr lvl="1"/>
            <a:endParaRPr lang="en-US" sz="2800" dirty="0"/>
          </a:p>
          <a:p>
            <a:pPr lvl="1"/>
            <a:endParaRPr lang="en-US" dirty="0"/>
          </a:p>
        </p:txBody>
      </p:sp>
    </p:spTree>
    <p:extLst>
      <p:ext uri="{BB962C8B-B14F-4D97-AF65-F5344CB8AC3E}">
        <p14:creationId xmlns:p14="http://schemas.microsoft.com/office/powerpoint/2010/main" val="692486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09836" y="332656"/>
            <a:ext cx="9613774" cy="936104"/>
          </a:xfrm>
        </p:spPr>
        <p:txBody>
          <a:bodyPr>
            <a:normAutofit/>
          </a:bodyPr>
          <a:lstStyle/>
          <a:p>
            <a:r>
              <a:rPr lang="en-US" sz="4400" b="1" dirty="0"/>
              <a:t>Achievements</a:t>
            </a:r>
            <a:r>
              <a:rPr lang="en-US" sz="4400" i="1" dirty="0"/>
              <a:t> </a:t>
            </a:r>
            <a:r>
              <a:rPr lang="en-US" sz="4400" b="1" dirty="0"/>
              <a:t>and Impact:</a:t>
            </a:r>
          </a:p>
        </p:txBody>
      </p:sp>
      <p:sp>
        <p:nvSpPr>
          <p:cNvPr id="3" name="Text Placeholder 2"/>
          <p:cNvSpPr>
            <a:spLocks noGrp="1"/>
          </p:cNvSpPr>
          <p:nvPr>
            <p:ph type="body" sz="half" idx="2"/>
          </p:nvPr>
        </p:nvSpPr>
        <p:spPr>
          <a:xfrm>
            <a:off x="981844" y="1484784"/>
            <a:ext cx="10717831" cy="4968552"/>
          </a:xfrm>
        </p:spPr>
        <p:txBody>
          <a:bodyPr>
            <a:normAutofit fontScale="92500" lnSpcReduction="20000"/>
          </a:bodyPr>
          <a:lstStyle/>
          <a:p>
            <a:r>
              <a:rPr lang="en-US" sz="3500" b="1" dirty="0"/>
              <a:t>Successful Implementation of 2FA</a:t>
            </a:r>
            <a:endParaRPr lang="en-US" sz="3500" dirty="0"/>
          </a:p>
          <a:p>
            <a:pPr marL="628650" lvl="1" indent="-171450">
              <a:buFont typeface="Arial" panose="020B0604020202020204" pitchFamily="34" charset="0"/>
              <a:buChar char="•"/>
            </a:pPr>
            <a:r>
              <a:rPr lang="en-US" sz="2400" dirty="0"/>
              <a:t>Two-Factor Authentication (2FA) system implemented effectively.</a:t>
            </a:r>
          </a:p>
          <a:p>
            <a:pPr marL="628650" lvl="1" indent="-171450">
              <a:buFont typeface="Arial" panose="020B0604020202020204" pitchFamily="34" charset="0"/>
              <a:buChar char="•"/>
            </a:pPr>
            <a:r>
              <a:rPr lang="en-US" sz="2400" dirty="0"/>
              <a:t>Improved security posture by adding an additional layer of verification.</a:t>
            </a:r>
          </a:p>
          <a:p>
            <a:pPr marL="628650" lvl="1" indent="-171450">
              <a:buFont typeface="Arial" panose="020B0604020202020204" pitchFamily="34" charset="0"/>
              <a:buChar char="•"/>
            </a:pPr>
            <a:endParaRPr lang="en-US" sz="2400" dirty="0"/>
          </a:p>
          <a:p>
            <a:r>
              <a:rPr lang="en-US" sz="3200" b="1" dirty="0"/>
              <a:t>GCP Services Integration</a:t>
            </a:r>
            <a:endParaRPr lang="en-US" sz="3200" dirty="0"/>
          </a:p>
          <a:p>
            <a:pPr marL="628650" lvl="1" indent="-171450">
              <a:buFont typeface="Arial" panose="020B0604020202020204" pitchFamily="34" charset="0"/>
              <a:buChar char="•"/>
            </a:pPr>
            <a:r>
              <a:rPr lang="en-US" sz="2400" dirty="0"/>
              <a:t>Seamless integration of GCP services: Cloud SQL, App Engine, Pub/Sub, and Cloud Storage.</a:t>
            </a:r>
          </a:p>
          <a:p>
            <a:pPr marL="628650" lvl="1" indent="-171450">
              <a:buFont typeface="Arial" panose="020B0604020202020204" pitchFamily="34" charset="0"/>
              <a:buChar char="•"/>
            </a:pPr>
            <a:r>
              <a:rPr lang="en-US" sz="2400" dirty="0"/>
              <a:t>Demonstrated the power of cloud-native architecture in securing user authentication.</a:t>
            </a:r>
          </a:p>
          <a:p>
            <a:pPr marL="628650" lvl="1" indent="-171450">
              <a:buFont typeface="Arial" panose="020B0604020202020204" pitchFamily="34" charset="0"/>
              <a:buChar char="•"/>
            </a:pPr>
            <a:endParaRPr lang="en-US" sz="2400" dirty="0"/>
          </a:p>
          <a:p>
            <a:r>
              <a:rPr lang="en-US" sz="3200" b="1" dirty="0"/>
              <a:t>Enhanced User Experience</a:t>
            </a:r>
            <a:endParaRPr lang="en-US" sz="3200" dirty="0"/>
          </a:p>
          <a:p>
            <a:pPr marL="628650" lvl="1" indent="-171450">
              <a:buFont typeface="Arial" panose="020B0604020202020204" pitchFamily="34" charset="0"/>
              <a:buChar char="•"/>
            </a:pPr>
            <a:r>
              <a:rPr lang="en-US" sz="2600" dirty="0"/>
              <a:t>Streamlined user interaction with a secure and user-friendly 2FA process.</a:t>
            </a:r>
          </a:p>
          <a:p>
            <a:pPr marL="628650" lvl="1" indent="-171450">
              <a:buFont typeface="Arial" panose="020B0604020202020204" pitchFamily="34" charset="0"/>
              <a:buChar char="•"/>
            </a:pPr>
            <a:r>
              <a:rPr lang="en-US" sz="2600" dirty="0"/>
              <a:t>Positive impact on user trust and confidence in the authentication system.</a:t>
            </a:r>
          </a:p>
          <a:p>
            <a:endParaRPr lang="en-US" dirty="0"/>
          </a:p>
        </p:txBody>
      </p:sp>
    </p:spTree>
    <p:extLst>
      <p:ext uri="{BB962C8B-B14F-4D97-AF65-F5344CB8AC3E}">
        <p14:creationId xmlns:p14="http://schemas.microsoft.com/office/powerpoint/2010/main" val="2915533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sz="5400" dirty="0"/>
              <a:t>Introduction</a:t>
            </a:r>
          </a:p>
        </p:txBody>
      </p:sp>
      <p:sp>
        <p:nvSpPr>
          <p:cNvPr id="14" name="Content Placeholder 13"/>
          <p:cNvSpPr>
            <a:spLocks noGrp="1"/>
          </p:cNvSpPr>
          <p:nvPr>
            <p:ph idx="1"/>
          </p:nvPr>
        </p:nvSpPr>
        <p:spPr/>
        <p:txBody>
          <a:bodyPr>
            <a:normAutofit/>
          </a:bodyPr>
          <a:lstStyle/>
          <a:p>
            <a:r>
              <a:rPr lang="en-US" dirty="0"/>
              <a:t>2FA (Two Factor Authentication is a multifactor authentication method involving a second identity check in addition to the user’s password</a:t>
            </a:r>
          </a:p>
          <a:p>
            <a:r>
              <a:rPr lang="en-US" dirty="0"/>
              <a:t>The idea behind 2FA is that even if a hacker manages to obtain one factor, they will still need the other factor to gain access to the account.</a:t>
            </a:r>
          </a:p>
          <a:p>
            <a:r>
              <a:rPr lang="en-US" dirty="0"/>
              <a:t>Other types of 2FA exists such as app push notification , hardware sync tokens and biometrics</a:t>
            </a:r>
          </a:p>
          <a:p>
            <a:r>
              <a:rPr lang="en-US" dirty="0"/>
              <a:t>For this project OTP or on time generated pin via cloud run server clock was used that syncs to enable correct pin</a:t>
            </a:r>
          </a:p>
        </p:txBody>
      </p:sp>
    </p:spTree>
    <p:extLst>
      <p:ext uri="{BB962C8B-B14F-4D97-AF65-F5344CB8AC3E}">
        <p14:creationId xmlns:p14="http://schemas.microsoft.com/office/powerpoint/2010/main" val="2139132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09836" y="116632"/>
            <a:ext cx="10801200" cy="936104"/>
          </a:xfrm>
        </p:spPr>
        <p:txBody>
          <a:bodyPr>
            <a:normAutofit/>
          </a:bodyPr>
          <a:lstStyle/>
          <a:p>
            <a:r>
              <a:rPr lang="en-US" sz="4000" b="1" dirty="0"/>
              <a:t>Challenges and Lessons Learned</a:t>
            </a:r>
          </a:p>
        </p:txBody>
      </p:sp>
      <p:sp>
        <p:nvSpPr>
          <p:cNvPr id="3" name="Text Placeholder 2"/>
          <p:cNvSpPr>
            <a:spLocks noGrp="1"/>
          </p:cNvSpPr>
          <p:nvPr>
            <p:ph type="body" sz="half" idx="2"/>
          </p:nvPr>
        </p:nvSpPr>
        <p:spPr>
          <a:xfrm>
            <a:off x="891579" y="1196752"/>
            <a:ext cx="10615122" cy="5112568"/>
          </a:xfrm>
        </p:spPr>
        <p:txBody>
          <a:bodyPr>
            <a:normAutofit lnSpcReduction="10000"/>
          </a:bodyPr>
          <a:lstStyle/>
          <a:p>
            <a:r>
              <a:rPr lang="en-US" sz="1900" b="1" dirty="0"/>
              <a:t>Scalability Challenges</a:t>
            </a:r>
            <a:endParaRPr lang="en-US" sz="1900" dirty="0"/>
          </a:p>
          <a:p>
            <a:pPr marL="628650" lvl="1" indent="-171450">
              <a:buFont typeface="Arial" panose="020B0604020202020204" pitchFamily="34" charset="0"/>
              <a:buChar char="•"/>
            </a:pPr>
            <a:r>
              <a:rPr lang="en-US" sz="2400" dirty="0"/>
              <a:t>Challenges related to scalability, especially during peak usage.</a:t>
            </a:r>
          </a:p>
          <a:p>
            <a:pPr marL="628650" lvl="1" indent="-171450">
              <a:buFont typeface="Arial" panose="020B0604020202020204" pitchFamily="34" charset="0"/>
              <a:buChar char="•"/>
            </a:pPr>
            <a:r>
              <a:rPr lang="en-US" sz="2400" dirty="0"/>
              <a:t>Highlighted the importance of addressing scalability for future success.</a:t>
            </a:r>
          </a:p>
          <a:p>
            <a:pPr lvl="1"/>
            <a:endParaRPr lang="en-US" dirty="0"/>
          </a:p>
          <a:p>
            <a:r>
              <a:rPr lang="en-US" b="1" dirty="0"/>
              <a:t>Cost Estimation Insights</a:t>
            </a:r>
            <a:endParaRPr lang="en-US" dirty="0"/>
          </a:p>
          <a:p>
            <a:pPr marL="628650" lvl="1" indent="-171450">
              <a:buFont typeface="Arial" panose="020B0604020202020204" pitchFamily="34" charset="0"/>
              <a:buChar char="•"/>
            </a:pPr>
            <a:r>
              <a:rPr lang="en-US" sz="2200" dirty="0"/>
              <a:t>Utilized GCP's Pricing Calculator for accurate cost projections.</a:t>
            </a:r>
          </a:p>
          <a:p>
            <a:pPr marL="628650" lvl="1" indent="-171450">
              <a:buFont typeface="Arial" panose="020B0604020202020204" pitchFamily="34" charset="0"/>
              <a:buChar char="•"/>
            </a:pPr>
            <a:r>
              <a:rPr lang="en-US" sz="2200" dirty="0"/>
              <a:t>Real-time updates and service-specific breakdowns provided valuable insights.</a:t>
            </a:r>
          </a:p>
          <a:p>
            <a:pPr lvl="1"/>
            <a:endParaRPr lang="en-US" dirty="0"/>
          </a:p>
          <a:p>
            <a:r>
              <a:rPr lang="en-US" b="1" dirty="0"/>
              <a:t>User Privacy and Compliance</a:t>
            </a:r>
            <a:endParaRPr lang="en-US" dirty="0"/>
          </a:p>
          <a:p>
            <a:pPr marL="628650" lvl="1" indent="-171450">
              <a:buFont typeface="Arial" panose="020B0604020202020204" pitchFamily="34" charset="0"/>
              <a:buChar char="•"/>
            </a:pPr>
            <a:r>
              <a:rPr lang="en-US" sz="2200" dirty="0"/>
              <a:t>Emphasized the significance of maintaining user privacy and complying with ethical standards.</a:t>
            </a:r>
          </a:p>
          <a:p>
            <a:pPr marL="628650" lvl="1" indent="-171450">
              <a:buFont typeface="Arial" panose="020B0604020202020204" pitchFamily="34" charset="0"/>
              <a:buChar char="•"/>
            </a:pPr>
            <a:r>
              <a:rPr lang="en-US" sz="2200" dirty="0"/>
              <a:t>Acknowledged the importance of simulated interactions to ensure data confidentiality.</a:t>
            </a:r>
          </a:p>
          <a:p>
            <a:endParaRPr lang="en-US" dirty="0"/>
          </a:p>
        </p:txBody>
      </p:sp>
    </p:spTree>
    <p:extLst>
      <p:ext uri="{BB962C8B-B14F-4D97-AF65-F5344CB8AC3E}">
        <p14:creationId xmlns:p14="http://schemas.microsoft.com/office/powerpoint/2010/main" val="8026722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197868" y="620688"/>
            <a:ext cx="6480720" cy="1008112"/>
          </a:xfrm>
          <a:prstGeom prst="rect">
            <a:avLst/>
          </a:prstGeom>
          <a:noFill/>
        </p:spPr>
        <p:txBody>
          <a:bodyPr wrap="square" rtlCol="0">
            <a:spAutoFit/>
          </a:bodyPr>
          <a:lstStyle/>
          <a:p>
            <a:endParaRPr lang="en-MY" dirty="0"/>
          </a:p>
        </p:txBody>
      </p:sp>
      <p:sp>
        <p:nvSpPr>
          <p:cNvPr id="3" name="Title 12"/>
          <p:cNvSpPr>
            <a:spLocks noGrp="1"/>
          </p:cNvSpPr>
          <p:nvPr>
            <p:ph type="title"/>
          </p:nvPr>
        </p:nvSpPr>
        <p:spPr>
          <a:xfrm>
            <a:off x="837829" y="381000"/>
            <a:ext cx="9793088" cy="887760"/>
          </a:xfrm>
        </p:spPr>
        <p:txBody>
          <a:bodyPr/>
          <a:lstStyle/>
          <a:p>
            <a:r>
              <a:rPr lang="en-US" sz="4000" b="1" dirty="0"/>
              <a:t>Project</a:t>
            </a:r>
            <a:r>
              <a:rPr lang="en-US" i="1" dirty="0"/>
              <a:t> </a:t>
            </a:r>
            <a:r>
              <a:rPr lang="en-US" sz="4000" b="1" dirty="0"/>
              <a:t>Impact and Acknowledgments</a:t>
            </a:r>
          </a:p>
        </p:txBody>
      </p:sp>
      <p:sp>
        <p:nvSpPr>
          <p:cNvPr id="4" name="TextBox 3"/>
          <p:cNvSpPr txBox="1"/>
          <p:nvPr/>
        </p:nvSpPr>
        <p:spPr>
          <a:xfrm>
            <a:off x="1269876" y="1628800"/>
            <a:ext cx="10009112" cy="3631763"/>
          </a:xfrm>
          <a:prstGeom prst="rect">
            <a:avLst/>
          </a:prstGeom>
          <a:noFill/>
        </p:spPr>
        <p:txBody>
          <a:bodyPr wrap="square" rtlCol="0">
            <a:spAutoFit/>
          </a:bodyPr>
          <a:lstStyle/>
          <a:p>
            <a:r>
              <a:rPr lang="en-US" sz="2800" b="1" dirty="0"/>
              <a:t>Contributions to Online Security</a:t>
            </a:r>
            <a:endParaRPr lang="en-US" sz="2800" dirty="0"/>
          </a:p>
          <a:p>
            <a:pPr marL="800100" lvl="1" indent="-342900">
              <a:buFont typeface="Arial" panose="020B0604020202020204" pitchFamily="34" charset="0"/>
              <a:buChar char="•"/>
            </a:pPr>
            <a:r>
              <a:rPr lang="en-US" sz="2400" dirty="0"/>
              <a:t>Overall impact on enhancing online security practices through 2FA.</a:t>
            </a:r>
          </a:p>
          <a:p>
            <a:pPr marL="800100" lvl="1" indent="-342900">
              <a:buFont typeface="Arial" panose="020B0604020202020204" pitchFamily="34" charset="0"/>
              <a:buChar char="•"/>
            </a:pPr>
            <a:r>
              <a:rPr lang="en-US" sz="2400" dirty="0"/>
              <a:t>Contribution to the adoption of robust authentication mechanisms.</a:t>
            </a:r>
          </a:p>
          <a:p>
            <a:pPr lvl="1"/>
            <a:endParaRPr lang="en-US" dirty="0"/>
          </a:p>
          <a:p>
            <a:pPr lvl="1"/>
            <a:endParaRPr lang="en-US" dirty="0"/>
          </a:p>
          <a:p>
            <a:r>
              <a:rPr lang="en-US" sz="2800" b="1" dirty="0"/>
              <a:t>Thank You and Acknowledgments</a:t>
            </a:r>
          </a:p>
          <a:p>
            <a:pPr marL="800100" lvl="1" indent="-342900">
              <a:buFont typeface="Arial" panose="020B0604020202020204" pitchFamily="34" charset="0"/>
              <a:buChar char="•"/>
            </a:pPr>
            <a:r>
              <a:rPr lang="en-US" sz="2400" dirty="0"/>
              <a:t>Special Thanks to Professor </a:t>
            </a:r>
            <a:r>
              <a:rPr lang="en-US" sz="2400" b="1" dirty="0" err="1"/>
              <a:t>Jaspreet</a:t>
            </a:r>
            <a:r>
              <a:rPr lang="en-US" sz="2400" b="1" dirty="0"/>
              <a:t> Bhatia</a:t>
            </a:r>
            <a:r>
              <a:rPr lang="en-US" sz="2400" dirty="0"/>
              <a:t> for Invaluable Guidance.</a:t>
            </a:r>
          </a:p>
          <a:p>
            <a:pPr marL="800100" lvl="1" indent="-342900">
              <a:buFont typeface="Arial" panose="020B0604020202020204" pitchFamily="34" charset="0"/>
              <a:buChar char="•"/>
            </a:pPr>
            <a:r>
              <a:rPr lang="en-US" sz="2400" dirty="0"/>
              <a:t>Gratitude to the project team for their dedication and hard work.</a:t>
            </a:r>
          </a:p>
          <a:p>
            <a:pPr lvl="1"/>
            <a:endParaRPr lang="en-US" sz="2400" dirty="0"/>
          </a:p>
          <a:p>
            <a:r>
              <a:rPr lang="en-US" dirty="0"/>
              <a:t> </a:t>
            </a:r>
            <a:endParaRPr lang="en-MY" dirty="0"/>
          </a:p>
        </p:txBody>
      </p:sp>
    </p:spTree>
    <p:extLst>
      <p:ext uri="{BB962C8B-B14F-4D97-AF65-F5344CB8AC3E}">
        <p14:creationId xmlns:p14="http://schemas.microsoft.com/office/powerpoint/2010/main" val="1108506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2"/>
          <p:cNvSpPr>
            <a:spLocks noGrp="1"/>
          </p:cNvSpPr>
          <p:nvPr>
            <p:ph type="title"/>
          </p:nvPr>
        </p:nvSpPr>
        <p:spPr>
          <a:xfrm>
            <a:off x="3430116" y="2636912"/>
            <a:ext cx="4896544" cy="1371600"/>
          </a:xfrm>
        </p:spPr>
        <p:txBody>
          <a:bodyPr>
            <a:normAutofit/>
          </a:bodyPr>
          <a:lstStyle/>
          <a:p>
            <a:r>
              <a:rPr lang="en-US" sz="8000" dirty="0"/>
              <a:t>Thank You</a:t>
            </a:r>
          </a:p>
        </p:txBody>
      </p:sp>
    </p:spTree>
    <p:extLst>
      <p:ext uri="{BB962C8B-B14F-4D97-AF65-F5344CB8AC3E}">
        <p14:creationId xmlns:p14="http://schemas.microsoft.com/office/powerpoint/2010/main" val="24065121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2"/>
          <p:cNvSpPr>
            <a:spLocks noGrp="1"/>
          </p:cNvSpPr>
          <p:nvPr>
            <p:ph type="title"/>
          </p:nvPr>
        </p:nvSpPr>
        <p:spPr>
          <a:xfrm>
            <a:off x="693812" y="116632"/>
            <a:ext cx="9144001" cy="1371600"/>
          </a:xfrm>
        </p:spPr>
        <p:txBody>
          <a:bodyPr/>
          <a:lstStyle/>
          <a:p>
            <a:r>
              <a:rPr lang="en-US" sz="5400" dirty="0"/>
              <a:t>Business Prospect</a:t>
            </a:r>
          </a:p>
        </p:txBody>
      </p:sp>
      <p:sp>
        <p:nvSpPr>
          <p:cNvPr id="4" name="TextBox 3"/>
          <p:cNvSpPr txBox="1"/>
          <p:nvPr/>
        </p:nvSpPr>
        <p:spPr>
          <a:xfrm>
            <a:off x="451898" y="1628800"/>
            <a:ext cx="7154682" cy="4770537"/>
          </a:xfrm>
          <a:prstGeom prst="rect">
            <a:avLst/>
          </a:prstGeom>
          <a:noFill/>
        </p:spPr>
        <p:txBody>
          <a:bodyPr wrap="square" rtlCol="0">
            <a:spAutoFit/>
          </a:bodyPr>
          <a:lstStyle/>
          <a:p>
            <a:pPr marL="285750" indent="-285750">
              <a:buClr>
                <a:schemeClr val="bg2">
                  <a:lumMod val="50000"/>
                  <a:lumOff val="50000"/>
                </a:schemeClr>
              </a:buClr>
              <a:buFont typeface="Arial" panose="020B0604020202020204" pitchFamily="34" charset="0"/>
              <a:buChar char="•"/>
            </a:pPr>
            <a:r>
              <a:rPr lang="en-US" sz="1900" dirty="0"/>
              <a:t>Both Google and Microsoft’s multi-factor authentication statistics paint a clear picture – setting up a multi-factor authentication pretty much nullifies the chances of getting your account hacked. Since hackers do not have access to the device the authenticator app is installed on, they cannot complete the login process even if they somehow get ahold of your username and password.</a:t>
            </a:r>
          </a:p>
          <a:p>
            <a:pPr marL="285750" indent="-285750">
              <a:buClr>
                <a:schemeClr val="bg2">
                  <a:lumMod val="50000"/>
                  <a:lumOff val="50000"/>
                </a:schemeClr>
              </a:buClr>
              <a:buFont typeface="Arial" panose="020B0604020202020204" pitchFamily="34" charset="0"/>
              <a:buChar char="•"/>
            </a:pPr>
            <a:endParaRPr lang="en-US" sz="1900" dirty="0"/>
          </a:p>
          <a:p>
            <a:pPr marL="285750" indent="-285750">
              <a:buClr>
                <a:schemeClr val="bg2">
                  <a:lumMod val="50000"/>
                  <a:lumOff val="50000"/>
                </a:schemeClr>
              </a:buClr>
              <a:buFont typeface="Arial" panose="020B0604020202020204" pitchFamily="34" charset="0"/>
              <a:buChar char="•"/>
            </a:pPr>
            <a:r>
              <a:rPr lang="en-US" sz="1900" dirty="0"/>
              <a:t> In 2021, 66% of Google’s users were using 2FA to secure their accounts</a:t>
            </a:r>
          </a:p>
          <a:p>
            <a:pPr marL="285750" indent="-285750">
              <a:buClr>
                <a:schemeClr val="bg2">
                  <a:lumMod val="50000"/>
                  <a:lumOff val="50000"/>
                </a:schemeClr>
              </a:buClr>
              <a:buFont typeface="Arial" panose="020B0604020202020204" pitchFamily="34" charset="0"/>
              <a:buChar char="•"/>
            </a:pPr>
            <a:endParaRPr lang="en-US" sz="1900" dirty="0"/>
          </a:p>
          <a:p>
            <a:pPr marL="285750" indent="-285750">
              <a:buClr>
                <a:schemeClr val="bg2">
                  <a:lumMod val="50000"/>
                  <a:lumOff val="50000"/>
                </a:schemeClr>
              </a:buClr>
              <a:buFont typeface="Arial" panose="020B0604020202020204" pitchFamily="34" charset="0"/>
              <a:buChar char="•"/>
            </a:pPr>
            <a:r>
              <a:rPr lang="en-US" sz="1900" dirty="0"/>
              <a:t>Microsoft also reported that 2FA adoption has increased by 40% since 2018</a:t>
            </a:r>
          </a:p>
          <a:p>
            <a:pPr marL="285750" indent="-285750">
              <a:buClr>
                <a:schemeClr val="bg2">
                  <a:lumMod val="50000"/>
                  <a:lumOff val="50000"/>
                </a:schemeClr>
              </a:buClr>
              <a:buFont typeface="Arial" panose="020B0604020202020204" pitchFamily="34" charset="0"/>
              <a:buChar char="•"/>
            </a:pPr>
            <a:endParaRPr lang="en-US" sz="1900" dirty="0"/>
          </a:p>
          <a:p>
            <a:pPr marL="285750" indent="-285750">
              <a:buClr>
                <a:schemeClr val="bg2">
                  <a:lumMod val="50000"/>
                  <a:lumOff val="50000"/>
                </a:schemeClr>
              </a:buClr>
              <a:buFont typeface="Arial" panose="020B0604020202020204" pitchFamily="34" charset="0"/>
              <a:buChar char="•"/>
            </a:pPr>
            <a:r>
              <a:rPr lang="en-US" sz="1900" dirty="0" err="1"/>
              <a:t>LastPass</a:t>
            </a:r>
            <a:r>
              <a:rPr lang="en-US" sz="1900" dirty="0"/>
              <a:t> reported a rise of twelve percentage points on the previous year (2020), taking the global uptake figure of businesses using multifactor authentication to 57%.</a:t>
            </a:r>
            <a:endParaRPr lang="en-MY" sz="1900" dirty="0"/>
          </a:p>
        </p:txBody>
      </p:sp>
      <p:pic>
        <p:nvPicPr>
          <p:cNvPr id="8" name="Picture 7"/>
          <p:cNvPicPr>
            <a:picLocks noChangeAspect="1"/>
          </p:cNvPicPr>
          <p:nvPr/>
        </p:nvPicPr>
        <p:blipFill>
          <a:blip r:embed="rId2"/>
          <a:stretch>
            <a:fillRect/>
          </a:stretch>
        </p:blipFill>
        <p:spPr>
          <a:xfrm>
            <a:off x="7678588" y="1340768"/>
            <a:ext cx="4248472" cy="4896544"/>
          </a:xfrm>
          <a:prstGeom prst="rect">
            <a:avLst/>
          </a:prstGeom>
        </p:spPr>
      </p:pic>
    </p:spTree>
    <p:extLst>
      <p:ext uri="{BB962C8B-B14F-4D97-AF65-F5344CB8AC3E}">
        <p14:creationId xmlns:p14="http://schemas.microsoft.com/office/powerpoint/2010/main" val="3106206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2"/>
          <p:cNvSpPr>
            <a:spLocks noGrp="1"/>
          </p:cNvSpPr>
          <p:nvPr>
            <p:ph type="title"/>
          </p:nvPr>
        </p:nvSpPr>
        <p:spPr>
          <a:xfrm>
            <a:off x="1522413" y="381000"/>
            <a:ext cx="9144001" cy="1371600"/>
          </a:xfrm>
        </p:spPr>
        <p:txBody>
          <a:bodyPr/>
          <a:lstStyle/>
          <a:p>
            <a:r>
              <a:rPr lang="en-US" sz="5400" dirty="0"/>
              <a:t>Business Prospect</a:t>
            </a:r>
          </a:p>
        </p:txBody>
      </p:sp>
      <p:sp>
        <p:nvSpPr>
          <p:cNvPr id="4" name="TextBox 3"/>
          <p:cNvSpPr txBox="1"/>
          <p:nvPr/>
        </p:nvSpPr>
        <p:spPr>
          <a:xfrm>
            <a:off x="1522413" y="1752600"/>
            <a:ext cx="8244407" cy="1600438"/>
          </a:xfrm>
          <a:prstGeom prst="rect">
            <a:avLst/>
          </a:prstGeom>
          <a:noFill/>
        </p:spPr>
        <p:txBody>
          <a:bodyPr wrap="square" rtlCol="0">
            <a:spAutoFit/>
          </a:bodyPr>
          <a:lstStyle/>
          <a:p>
            <a:pPr marL="285750" indent="-285750">
              <a:buFont typeface="Arial" panose="020B0604020202020204" pitchFamily="34" charset="0"/>
              <a:buChar char="•"/>
            </a:pPr>
            <a:r>
              <a:rPr lang="en-US" sz="2000" dirty="0"/>
              <a:t>Duo Labs reports that the most concerning industry were it to be hacked would be related to finance – backed by 93% of respondents. Email and social media were the following most essential categories with 58% and 40% of responses, respectively.</a:t>
            </a:r>
          </a:p>
          <a:p>
            <a:pPr marL="285750" indent="-285750">
              <a:buClr>
                <a:schemeClr val="bg2">
                  <a:lumMod val="50000"/>
                  <a:lumOff val="50000"/>
                </a:schemeClr>
              </a:buClr>
              <a:buFont typeface="Arial" panose="020B0604020202020204" pitchFamily="34" charset="0"/>
              <a:buChar char="•"/>
            </a:pPr>
            <a:endParaRPr lang="en-MY" dirty="0"/>
          </a:p>
        </p:txBody>
      </p:sp>
      <p:pic>
        <p:nvPicPr>
          <p:cNvPr id="5" name="Picture 4"/>
          <p:cNvPicPr>
            <a:picLocks noChangeAspect="1"/>
          </p:cNvPicPr>
          <p:nvPr/>
        </p:nvPicPr>
        <p:blipFill>
          <a:blip r:embed="rId2"/>
          <a:stretch>
            <a:fillRect/>
          </a:stretch>
        </p:blipFill>
        <p:spPr>
          <a:xfrm>
            <a:off x="1845940" y="3349521"/>
            <a:ext cx="6768752" cy="3058009"/>
          </a:xfrm>
          <a:prstGeom prst="rect">
            <a:avLst/>
          </a:prstGeom>
        </p:spPr>
      </p:pic>
    </p:spTree>
    <p:extLst>
      <p:ext uri="{BB962C8B-B14F-4D97-AF65-F5344CB8AC3E}">
        <p14:creationId xmlns:p14="http://schemas.microsoft.com/office/powerpoint/2010/main" val="35162829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sz="5400" dirty="0"/>
              <a:t>Objective and Scope</a:t>
            </a:r>
          </a:p>
        </p:txBody>
      </p:sp>
      <p:sp>
        <p:nvSpPr>
          <p:cNvPr id="14" name="Content Placeholder 13"/>
          <p:cNvSpPr>
            <a:spLocks noGrp="1"/>
          </p:cNvSpPr>
          <p:nvPr>
            <p:ph idx="1"/>
          </p:nvPr>
        </p:nvSpPr>
        <p:spPr/>
        <p:txBody>
          <a:bodyPr>
            <a:normAutofit/>
          </a:bodyPr>
          <a:lstStyle/>
          <a:p>
            <a:r>
              <a:rPr lang="en-US" dirty="0"/>
              <a:t>It is no surprise more and more sectors are industry are becoming heavily reliant on 2FA to protect its users</a:t>
            </a:r>
          </a:p>
          <a:p>
            <a:r>
              <a:rPr lang="en-US" dirty="0"/>
              <a:t>The objective of this project was to verify the feasibility of this of 2FA using Google Cloud Platform, as the increased demand of the huge increase in user count and reliability of the second factor</a:t>
            </a:r>
          </a:p>
          <a:p>
            <a:r>
              <a:rPr lang="en-US" dirty="0"/>
              <a:t>The demonstration also servers as a way for us to calculate cost breakdown for this project</a:t>
            </a:r>
          </a:p>
        </p:txBody>
      </p:sp>
    </p:spTree>
    <p:extLst>
      <p:ext uri="{BB962C8B-B14F-4D97-AF65-F5344CB8AC3E}">
        <p14:creationId xmlns:p14="http://schemas.microsoft.com/office/powerpoint/2010/main" val="772443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04665" y="12778"/>
            <a:ext cx="9144001" cy="1371600"/>
          </a:xfrm>
        </p:spPr>
        <p:txBody>
          <a:bodyPr>
            <a:normAutofit fontScale="90000"/>
          </a:bodyPr>
          <a:lstStyle/>
          <a:p>
            <a:r>
              <a:rPr lang="en-US" sz="5400" dirty="0"/>
              <a:t>Key Components in the Pipeline </a:t>
            </a:r>
          </a:p>
        </p:txBody>
      </p:sp>
      <p:sp>
        <p:nvSpPr>
          <p:cNvPr id="14" name="Content Placeholder 13"/>
          <p:cNvSpPr>
            <a:spLocks noGrp="1"/>
          </p:cNvSpPr>
          <p:nvPr>
            <p:ph idx="1"/>
          </p:nvPr>
        </p:nvSpPr>
        <p:spPr>
          <a:xfrm>
            <a:off x="1341884" y="1413586"/>
            <a:ext cx="10044607" cy="5256990"/>
          </a:xfrm>
        </p:spPr>
        <p:txBody>
          <a:bodyPr>
            <a:normAutofit/>
          </a:bodyPr>
          <a:lstStyle/>
          <a:p>
            <a:r>
              <a:rPr lang="en-US" dirty="0"/>
              <a:t>While the implementation of 2FA significantly elevates the security posture, it introduces challenges related to scalability, particularly in environments characterized by dynamic user volumes and varying authentication demands. </a:t>
            </a:r>
          </a:p>
          <a:p>
            <a:r>
              <a:rPr lang="en-US" dirty="0"/>
              <a:t>Google Cloud Platform emerges as the ideal solution for this purpose . The principal elements constituting the pipeline's infrastructure are </a:t>
            </a:r>
          </a:p>
          <a:p>
            <a:pPr>
              <a:buFont typeface="Wingdings" panose="05000000000000000000" pitchFamily="2" charset="2"/>
              <a:buChar char="Ø"/>
            </a:pPr>
            <a:r>
              <a:rPr lang="en-US" dirty="0"/>
              <a:t>App Engine</a:t>
            </a:r>
          </a:p>
          <a:p>
            <a:pPr>
              <a:buFont typeface="Wingdings" panose="05000000000000000000" pitchFamily="2" charset="2"/>
              <a:buChar char="Ø"/>
            </a:pPr>
            <a:r>
              <a:rPr lang="en-US" dirty="0"/>
              <a:t>Cloud SQL</a:t>
            </a:r>
          </a:p>
          <a:p>
            <a:pPr>
              <a:buFont typeface="Wingdings" panose="05000000000000000000" pitchFamily="2" charset="2"/>
              <a:buChar char="Ø"/>
            </a:pPr>
            <a:r>
              <a:rPr lang="en-US" dirty="0"/>
              <a:t> Cloud Storage ( Bucket)</a:t>
            </a:r>
          </a:p>
          <a:p>
            <a:pPr>
              <a:buFont typeface="Wingdings" panose="05000000000000000000" pitchFamily="2" charset="2"/>
              <a:buChar char="Ø"/>
            </a:pPr>
            <a:r>
              <a:rPr lang="en-US" dirty="0"/>
              <a:t>Pub/Sub </a:t>
            </a:r>
          </a:p>
          <a:p>
            <a:pPr>
              <a:buFont typeface="Wingdings" panose="05000000000000000000" pitchFamily="2" charset="2"/>
              <a:buChar char="Ø"/>
            </a:pPr>
            <a:r>
              <a:rPr lang="en-CA" sz="2400" dirty="0"/>
              <a:t>Cloud Functions</a:t>
            </a:r>
          </a:p>
          <a:p>
            <a:pPr>
              <a:buFont typeface="Wingdings" panose="05000000000000000000" pitchFamily="2" charset="2"/>
              <a:buChar char="Ø"/>
            </a:pPr>
            <a:endParaRPr lang="en-US" dirty="0"/>
          </a:p>
          <a:p>
            <a:pPr>
              <a:buFont typeface="Wingdings" panose="05000000000000000000" pitchFamily="2" charset="2"/>
              <a:buChar char="Ø"/>
            </a:pPr>
            <a:endParaRPr lang="en-US" dirty="0"/>
          </a:p>
          <a:p>
            <a:pPr>
              <a:buFont typeface="Wingdings" panose="05000000000000000000" pitchFamily="2" charset="2"/>
              <a:buChar char="Ø"/>
            </a:pPr>
            <a:endParaRPr lang="en-US" dirty="0"/>
          </a:p>
        </p:txBody>
      </p:sp>
    </p:spTree>
    <p:extLst>
      <p:ext uri="{BB962C8B-B14F-4D97-AF65-F5344CB8AC3E}">
        <p14:creationId xmlns:p14="http://schemas.microsoft.com/office/powerpoint/2010/main" val="241816081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Services : Container Registry for Docker Image</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2413" y="1751729"/>
            <a:ext cx="9694813" cy="5024135"/>
          </a:xfrm>
          <a:prstGeom prst="rect">
            <a:avLst/>
          </a:prstGeom>
        </p:spPr>
      </p:pic>
    </p:spTree>
    <p:extLst>
      <p:ext uri="{BB962C8B-B14F-4D97-AF65-F5344CB8AC3E}">
        <p14:creationId xmlns:p14="http://schemas.microsoft.com/office/powerpoint/2010/main" val="2886666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Services : Cloud Run for Front End</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2413" y="1714323"/>
            <a:ext cx="9262765" cy="5012904"/>
          </a:xfrm>
          <a:prstGeom prst="rect">
            <a:avLst/>
          </a:prstGeom>
        </p:spPr>
      </p:pic>
    </p:spTree>
    <p:extLst>
      <p:ext uri="{BB962C8B-B14F-4D97-AF65-F5344CB8AC3E}">
        <p14:creationId xmlns:p14="http://schemas.microsoft.com/office/powerpoint/2010/main" val="3848637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Services : App Engine for Backend Deployment</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29916" y="1844824"/>
            <a:ext cx="9327590" cy="4836348"/>
          </a:xfrm>
          <a:prstGeom prst="rect">
            <a:avLst/>
          </a:prstGeom>
        </p:spPr>
      </p:pic>
    </p:spTree>
    <p:extLst>
      <p:ext uri="{BB962C8B-B14F-4D97-AF65-F5344CB8AC3E}">
        <p14:creationId xmlns:p14="http://schemas.microsoft.com/office/powerpoint/2010/main" val="2064707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heme/theme1.xml><?xml version="1.0" encoding="utf-8"?>
<a:theme xmlns:a="http://schemas.openxmlformats.org/drawingml/2006/main" name="Digital Blue Tunnel 16x9">
  <a:themeElements>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02895261.potx" id="{4CBF9558-C12D-4F51-9AA3-9D0796951DBC}" vid="{FFC159E6-A134-46E7-B1A0-C306E39FC295}"/>
    </a:ext>
  </a:extLst>
</a:theme>
</file>

<file path=ppt/theme/theme2.xml><?xml version="1.0" encoding="utf-8"?>
<a:theme xmlns:a="http://schemas.openxmlformats.org/drawingml/2006/main" name="Office Theme">
  <a:themeElements>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Business digital blue tunnel presentation (widescreen)</Template>
  <TotalTime>2158</TotalTime>
  <Words>846</Words>
  <Application>Microsoft Office PowerPoint</Application>
  <PresentationFormat>Custom</PresentationFormat>
  <Paragraphs>96</Paragraphs>
  <Slides>22</Slides>
  <Notes>0</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22</vt:i4>
      </vt:variant>
    </vt:vector>
  </HeadingPairs>
  <TitlesOfParts>
    <vt:vector size="26" baseType="lpstr">
      <vt:lpstr>Arial</vt:lpstr>
      <vt:lpstr>Corbel</vt:lpstr>
      <vt:lpstr>Wingdings</vt:lpstr>
      <vt:lpstr>Digital Blue Tunnel 16x9</vt:lpstr>
      <vt:lpstr>Two-Step Email Verification: A GCP Implementation</vt:lpstr>
      <vt:lpstr>Introduction</vt:lpstr>
      <vt:lpstr>Business Prospect</vt:lpstr>
      <vt:lpstr>Business Prospect</vt:lpstr>
      <vt:lpstr>Objective and Scope</vt:lpstr>
      <vt:lpstr>Key Components in the Pipeline </vt:lpstr>
      <vt:lpstr>Services : Container Registry for Docker Image</vt:lpstr>
      <vt:lpstr>Services : Cloud Run for Front End</vt:lpstr>
      <vt:lpstr>Services : App Engine for Backend Deployment</vt:lpstr>
      <vt:lpstr>Services : Cloud Storage for hosting static media</vt:lpstr>
      <vt:lpstr>Services : Cloud SQL for Relational Database</vt:lpstr>
      <vt:lpstr>Services : Pub/Sub for Queueing Requests</vt:lpstr>
      <vt:lpstr>Services : Cloud Function for Delivering Email</vt:lpstr>
      <vt:lpstr>Services : Complete VPC</vt:lpstr>
      <vt:lpstr>Implementation Block Diagram</vt:lpstr>
      <vt:lpstr>Project Demonstration Video</vt:lpstr>
      <vt:lpstr>Future Work: Scalability and Cost </vt:lpstr>
      <vt:lpstr>Future Work: Integration of Machine Learning</vt:lpstr>
      <vt:lpstr>Achievements and Impact:</vt:lpstr>
      <vt:lpstr>Challenges and Lessons Learned</vt:lpstr>
      <vt:lpstr>Project Impact and Acknowledgments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Two-Step Email Verification: A GCP Implementation</dc:title>
  <dc:creator>Asef</dc:creator>
  <cp:lastModifiedBy>Prathyusha Papysettypally</cp:lastModifiedBy>
  <cp:revision>25</cp:revision>
  <dcterms:created xsi:type="dcterms:W3CDTF">2023-12-12T04:35:45Z</dcterms:created>
  <dcterms:modified xsi:type="dcterms:W3CDTF">2023-12-14T04:21:22Z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0x0101006EDDDB5EE6D98C44930B742096920B300400F5B6D36B3EF94B4E9A635CDF2A18F5B8</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